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44"/>
  </p:handoutMasterIdLst>
  <p:sldIdLst>
    <p:sldId id="308" r:id="rId3"/>
    <p:sldId id="309" r:id="rId5"/>
    <p:sldId id="359" r:id="rId6"/>
    <p:sldId id="368" r:id="rId7"/>
    <p:sldId id="314" r:id="rId8"/>
    <p:sldId id="369" r:id="rId9"/>
    <p:sldId id="315" r:id="rId10"/>
    <p:sldId id="316" r:id="rId11"/>
    <p:sldId id="370" r:id="rId12"/>
    <p:sldId id="371" r:id="rId13"/>
    <p:sldId id="372" r:id="rId14"/>
    <p:sldId id="373" r:id="rId15"/>
    <p:sldId id="374" r:id="rId16"/>
    <p:sldId id="317" r:id="rId17"/>
    <p:sldId id="318" r:id="rId18"/>
    <p:sldId id="320" r:id="rId19"/>
    <p:sldId id="375" r:id="rId20"/>
    <p:sldId id="376" r:id="rId21"/>
    <p:sldId id="377" r:id="rId22"/>
    <p:sldId id="378" r:id="rId23"/>
    <p:sldId id="321" r:id="rId24"/>
    <p:sldId id="379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336" r:id="rId35"/>
    <p:sldId id="337" r:id="rId36"/>
    <p:sldId id="380" r:id="rId37"/>
    <p:sldId id="338" r:id="rId38"/>
    <p:sldId id="339" r:id="rId39"/>
    <p:sldId id="381" r:id="rId40"/>
    <p:sldId id="340" r:id="rId41"/>
    <p:sldId id="341" r:id="rId42"/>
    <p:sldId id="382" r:id="rId4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王晓娟" initials="wang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09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8" Type="http://schemas.openxmlformats.org/officeDocument/2006/relationships/commentAuthors" Target="commentAuthors.xml"/><Relationship Id="rId47" Type="http://schemas.openxmlformats.org/officeDocument/2006/relationships/tableStyles" Target="tableStyles.xml"/><Relationship Id="rId46" Type="http://schemas.openxmlformats.org/officeDocument/2006/relationships/viewProps" Target="viewProps.xml"/><Relationship Id="rId45" Type="http://schemas.openxmlformats.org/officeDocument/2006/relationships/presProps" Target="presProps.xml"/><Relationship Id="rId44" Type="http://schemas.openxmlformats.org/officeDocument/2006/relationships/handoutMaster" Target="handoutMasters/handoutMaster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DD506-FCF6-6C43-A8D2-7B8B19011AD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DD506-FCF6-6C43-A8D2-7B8B19011AD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 userDrawn="1"/>
        </p:nvGrpSpPr>
        <p:grpSpPr>
          <a:xfrm>
            <a:off x="0" y="2202543"/>
            <a:ext cx="12192318" cy="2419815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7" tIns="34283" rIns="68567" bIns="34283"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7" tIns="34283" rIns="68567" bIns="34283"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7" tIns="34283" rIns="68567" bIns="34283"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rgbClr val="1369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7" tIns="34283" rIns="68567" bIns="34283"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19911" y="284178"/>
              <a:ext cx="650908" cy="553270"/>
            </a:xfrm>
            <a:prstGeom prst="rect">
              <a:avLst/>
            </a:prstGeom>
            <a:noFill/>
          </p:spPr>
          <p:txBody>
            <a:bodyPr wrap="square" lIns="68567" tIns="34283" rIns="68567" bIns="34283" rtlCol="0">
              <a:spAutoFit/>
            </a:bodyPr>
            <a:lstStyle/>
            <a:p>
              <a:endParaRPr lang="zh-CN" altLang="en-US" sz="10700" dirty="0">
                <a:solidFill>
                  <a:schemeClr val="bg1">
                    <a:lumMod val="95000"/>
                  </a:schemeClr>
                </a:solidFill>
                <a:latin typeface="微软雅黑" charset="-122"/>
                <a:ea typeface="微软雅黑" charset="-122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 userDrawn="1"/>
        </p:nvGrpSpPr>
        <p:grpSpPr>
          <a:xfrm>
            <a:off x="7920410" y="1699838"/>
            <a:ext cx="576079" cy="577139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 userDrawn="1"/>
        </p:nvGrpSpPr>
        <p:grpSpPr>
          <a:xfrm>
            <a:off x="6192173" y="1700363"/>
            <a:ext cx="576079" cy="576090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7056292" y="1699838"/>
            <a:ext cx="577126" cy="577139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 userDrawn="1"/>
        </p:nvGrpSpPr>
        <p:grpSpPr>
          <a:xfrm>
            <a:off x="4463935" y="1699838"/>
            <a:ext cx="577126" cy="577139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5328055" y="1699838"/>
            <a:ext cx="577126" cy="577139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 userDrawn="1"/>
        </p:nvSpPr>
        <p:spPr>
          <a:xfrm flipH="1" flipV="1">
            <a:off x="-767149" y="-29121"/>
            <a:ext cx="3826446" cy="1804108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等腰三角形 8"/>
          <p:cNvSpPr/>
          <p:nvPr userDrawn="1"/>
        </p:nvSpPr>
        <p:spPr>
          <a:xfrm flipH="1" flipV="1">
            <a:off x="1413760" y="0"/>
            <a:ext cx="3826446" cy="1804108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0" name="等腰三角形 9"/>
          <p:cNvSpPr/>
          <p:nvPr userDrawn="1"/>
        </p:nvSpPr>
        <p:spPr>
          <a:xfrm>
            <a:off x="6086389" y="4297697"/>
            <a:ext cx="5427614" cy="2559033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" name="等腰三角形 10"/>
          <p:cNvSpPr/>
          <p:nvPr userDrawn="1"/>
        </p:nvSpPr>
        <p:spPr>
          <a:xfrm>
            <a:off x="7742753" y="3609057"/>
            <a:ext cx="6888195" cy="3247674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1" name="组合 40"/>
          <p:cNvGrpSpPr/>
          <p:nvPr userDrawn="1"/>
        </p:nvGrpSpPr>
        <p:grpSpPr>
          <a:xfrm>
            <a:off x="2309134" y="3692986"/>
            <a:ext cx="7552218" cy="105477"/>
            <a:chOff x="2101845" y="3387257"/>
            <a:chExt cx="7551038" cy="105497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2369489" y="3440005"/>
              <a:ext cx="7283394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2101845" y="3387257"/>
              <a:ext cx="105497" cy="10549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" name="椭圆 1"/>
          <p:cNvSpPr/>
          <p:nvPr userDrawn="1"/>
        </p:nvSpPr>
        <p:spPr>
          <a:xfrm>
            <a:off x="10000186" y="3692986"/>
            <a:ext cx="105513" cy="1054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 userDrawn="1"/>
        </p:nvCxnSpPr>
        <p:spPr>
          <a:xfrm>
            <a:off x="984788" y="1412841"/>
            <a:ext cx="102000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 userDrawn="1"/>
        </p:nvGrpSpPr>
        <p:grpSpPr>
          <a:xfrm>
            <a:off x="10608778" y="654474"/>
            <a:ext cx="576079" cy="577139"/>
            <a:chOff x="6084168" y="1274820"/>
            <a:chExt cx="432048" cy="432834"/>
          </a:xfrm>
        </p:grpSpPr>
        <p:sp>
          <p:nvSpPr>
            <p:cNvPr id="10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8880541" y="654999"/>
            <a:ext cx="576079" cy="576090"/>
            <a:chOff x="4788024" y="1275213"/>
            <a:chExt cx="432048" cy="432048"/>
          </a:xfrm>
        </p:grpSpPr>
        <p:sp>
          <p:nvSpPr>
            <p:cNvPr id="13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 userDrawn="1"/>
        </p:nvGrpSpPr>
        <p:grpSpPr>
          <a:xfrm>
            <a:off x="9744660" y="654474"/>
            <a:ext cx="577126" cy="577139"/>
            <a:chOff x="5436096" y="1274820"/>
            <a:chExt cx="432833" cy="432834"/>
          </a:xfrm>
        </p:grpSpPr>
        <p:sp>
          <p:nvSpPr>
            <p:cNvPr id="16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 userDrawn="1"/>
        </p:nvGrpSpPr>
        <p:grpSpPr>
          <a:xfrm>
            <a:off x="7152305" y="654474"/>
            <a:ext cx="577126" cy="577139"/>
            <a:chOff x="3491880" y="1274820"/>
            <a:chExt cx="432833" cy="432834"/>
          </a:xfrm>
        </p:grpSpPr>
        <p:sp>
          <p:nvSpPr>
            <p:cNvPr id="19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 userDrawn="1"/>
        </p:nvGrpSpPr>
        <p:grpSpPr>
          <a:xfrm>
            <a:off x="8016423" y="654474"/>
            <a:ext cx="577126" cy="577139"/>
            <a:chOff x="4139952" y="1274820"/>
            <a:chExt cx="432833" cy="432834"/>
          </a:xfrm>
        </p:grpSpPr>
        <p:sp>
          <p:nvSpPr>
            <p:cNvPr id="22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40" name="等腰三角形 39"/>
          <p:cNvSpPr/>
          <p:nvPr userDrawn="1"/>
        </p:nvSpPr>
        <p:spPr>
          <a:xfrm>
            <a:off x="7742753" y="3609057"/>
            <a:ext cx="6888195" cy="3247674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等腰三角形 6"/>
          <p:cNvSpPr/>
          <p:nvPr userDrawn="1"/>
        </p:nvSpPr>
        <p:spPr>
          <a:xfrm flipH="1" flipV="1">
            <a:off x="-766514" y="-28486"/>
            <a:ext cx="3826446" cy="1804108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等腰三角形 7"/>
          <p:cNvSpPr/>
          <p:nvPr userDrawn="1"/>
        </p:nvSpPr>
        <p:spPr>
          <a:xfrm flipH="1" flipV="1">
            <a:off x="1414395" y="635"/>
            <a:ext cx="3826446" cy="1804108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等腰三角形 8"/>
          <p:cNvSpPr/>
          <p:nvPr userDrawn="1"/>
        </p:nvSpPr>
        <p:spPr>
          <a:xfrm>
            <a:off x="6087024" y="4298332"/>
            <a:ext cx="5427614" cy="2559033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1" name="组合 40"/>
          <p:cNvGrpSpPr/>
          <p:nvPr userDrawn="1"/>
        </p:nvGrpSpPr>
        <p:grpSpPr>
          <a:xfrm>
            <a:off x="2309134" y="3436709"/>
            <a:ext cx="7552218" cy="105477"/>
            <a:chOff x="2101845" y="3387257"/>
            <a:chExt cx="7551038" cy="105497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2369489" y="3440005"/>
              <a:ext cx="7283394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2101845" y="3387257"/>
              <a:ext cx="105497" cy="10549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0" name="椭圆 9"/>
          <p:cNvSpPr/>
          <p:nvPr userDrawn="1"/>
        </p:nvSpPr>
        <p:spPr>
          <a:xfrm>
            <a:off x="10013523" y="3436709"/>
            <a:ext cx="105513" cy="1054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430" y="274651"/>
            <a:ext cx="2743272" cy="585179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16" y="274651"/>
            <a:ext cx="8026609" cy="585179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 userDrawn="1"/>
        </p:nvCxnSpPr>
        <p:spPr>
          <a:xfrm>
            <a:off x="1007461" y="833903"/>
            <a:ext cx="1046543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/>
          <p:nvPr userDrawn="1"/>
        </p:nvGrpSpPr>
        <p:grpSpPr bwMode="auto">
          <a:xfrm>
            <a:off x="431382" y="390546"/>
            <a:ext cx="520509" cy="274651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6" name="矩形 5"/>
          <p:cNvSpPr/>
          <p:nvPr userDrawn="1"/>
        </p:nvSpPr>
        <p:spPr>
          <a:xfrm>
            <a:off x="0" y="6793189"/>
            <a:ext cx="10633371" cy="84623"/>
          </a:xfrm>
          <a:prstGeom prst="rect">
            <a:avLst/>
          </a:prstGeom>
          <a:solidFill>
            <a:srgbClr val="136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4" name="矩形 23"/>
          <p:cNvSpPr/>
          <p:nvPr userDrawn="1"/>
        </p:nvSpPr>
        <p:spPr>
          <a:xfrm>
            <a:off x="10705390" y="6793188"/>
            <a:ext cx="1486927" cy="846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109" y="4407106"/>
            <a:ext cx="10363470" cy="136213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109" y="2906848"/>
            <a:ext cx="10363470" cy="150025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1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7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3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5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1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16" y="1600276"/>
            <a:ext cx="5384940" cy="45261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761" y="1600276"/>
            <a:ext cx="5384940" cy="45261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16" y="1535185"/>
            <a:ext cx="5387058" cy="63979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165" indent="0">
              <a:buNone/>
              <a:defRPr sz="2100" b="1"/>
            </a:lvl4pPr>
            <a:lvl5pPr marL="2437765" indent="0">
              <a:buNone/>
              <a:defRPr sz="2100" b="1"/>
            </a:lvl5pPr>
            <a:lvl6pPr marL="3047365" indent="0">
              <a:buNone/>
              <a:defRPr sz="2100" b="1"/>
            </a:lvl6pPr>
            <a:lvl7pPr marL="3656965" indent="0">
              <a:buNone/>
              <a:defRPr sz="2100" b="1"/>
            </a:lvl7pPr>
            <a:lvl8pPr marL="4266565" indent="0">
              <a:buNone/>
              <a:defRPr sz="2100" b="1"/>
            </a:lvl8pPr>
            <a:lvl9pPr marL="4876165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16" y="2174975"/>
            <a:ext cx="5387058" cy="395147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530" y="1535185"/>
            <a:ext cx="5389174" cy="63979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165" indent="0">
              <a:buNone/>
              <a:defRPr sz="2100" b="1"/>
            </a:lvl4pPr>
            <a:lvl5pPr marL="2437765" indent="0">
              <a:buNone/>
              <a:defRPr sz="2100" b="1"/>
            </a:lvl5pPr>
            <a:lvl6pPr marL="3047365" indent="0">
              <a:buNone/>
              <a:defRPr sz="2100" b="1"/>
            </a:lvl6pPr>
            <a:lvl7pPr marL="3656965" indent="0">
              <a:buNone/>
              <a:defRPr sz="2100" b="1"/>
            </a:lvl7pPr>
            <a:lvl8pPr marL="4266565" indent="0">
              <a:buNone/>
              <a:defRPr sz="2100" b="1"/>
            </a:lvl8pPr>
            <a:lvl9pPr marL="4876165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530" y="2174975"/>
            <a:ext cx="5389174" cy="395147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16" y="274651"/>
            <a:ext cx="10973087" cy="114305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16" y="1600276"/>
            <a:ext cx="10973087" cy="4526173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16" y="6356645"/>
            <a:ext cx="2844875" cy="365142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709" y="6356645"/>
            <a:ext cx="3860900" cy="365142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828" y="6356645"/>
            <a:ext cx="2844875" cy="365142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本框 18"/>
          <p:cNvSpPr txBox="1"/>
          <p:nvPr/>
        </p:nvSpPr>
        <p:spPr>
          <a:xfrm>
            <a:off x="1073150" y="2708910"/>
            <a:ext cx="1015936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rgbClr val="1369B2"/>
                </a:solidFill>
                <a:latin typeface="思源黑体 CN Bold" pitchFamily="34" charset="-122"/>
                <a:ea typeface="思源黑体 CN Bold" pitchFamily="34" charset="-122"/>
                <a:cs typeface="+mn-ea"/>
                <a:sym typeface="思源黑体 CN Medium" panose="020B0600000000000000" pitchFamily="34" charset="-122"/>
              </a:rPr>
              <a:t>第</a:t>
            </a:r>
            <a:r>
              <a:rPr lang="en-US" altLang="zh-CN" sz="5400" dirty="0">
                <a:solidFill>
                  <a:srgbClr val="1369B2"/>
                </a:solidFill>
                <a:latin typeface="思源黑体 CN Bold" pitchFamily="34" charset="-122"/>
                <a:ea typeface="思源黑体 CN Bold" pitchFamily="34" charset="-122"/>
                <a:cs typeface="+mn-ea"/>
                <a:sym typeface="思源黑体 CN Medium" panose="020B0600000000000000" pitchFamily="34" charset="-122"/>
              </a:rPr>
              <a:t>9</a:t>
            </a:r>
            <a:r>
              <a:rPr lang="zh-CN" altLang="en-US" sz="5400" dirty="0">
                <a:solidFill>
                  <a:srgbClr val="1369B2"/>
                </a:solidFill>
                <a:latin typeface="思源黑体 CN Bold" pitchFamily="34" charset="-122"/>
                <a:ea typeface="思源黑体 CN Bold" pitchFamily="34" charset="-122"/>
                <a:cs typeface="+mn-ea"/>
                <a:sym typeface="思源黑体 CN Medium" panose="020B0600000000000000" pitchFamily="34" charset="-122"/>
              </a:rPr>
              <a:t>章  </a:t>
            </a:r>
            <a:r>
              <a:rPr lang="zh-CN" altLang="en-US" sz="5400" dirty="0">
                <a:solidFill>
                  <a:srgbClr val="1F74AD"/>
                </a:solidFill>
                <a:latin typeface="微软雅黑" charset="-122"/>
                <a:ea typeface="微软雅黑" charset="-122"/>
              </a:rPr>
              <a:t>移动公司客户价值分析</a:t>
            </a:r>
            <a:endParaRPr lang="zh-CN" altLang="en-US" sz="5400" dirty="0">
              <a:solidFill>
                <a:srgbClr val="1F74AD"/>
              </a:solidFill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4537" y="693362"/>
            <a:ext cx="9935264" cy="2109895"/>
            <a:chOff x="2061824" y="1289121"/>
            <a:chExt cx="7922714" cy="1569351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966739"/>
              <a:ext cx="7922714" cy="8917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调出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gender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与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age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两列都为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0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值的行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index1 = (data["gender"] == 0) &amp; (data["age"] == 0)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data[index1]</a:t>
              </a:r>
              <a:endParaRPr lang="en-US" altLang="zh-CN" sz="24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5" y="1289121"/>
              <a:ext cx="3123292" cy="388244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5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检测和过滤异常值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4537" y="693362"/>
            <a:ext cx="11022330" cy="2110105"/>
            <a:chOff x="2061824" y="1289121"/>
            <a:chExt cx="8789577" cy="1569507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966895"/>
              <a:ext cx="8789577" cy="8917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将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pay_num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与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pay_times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有一方为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0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值的行调出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index2 = (data["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pay_num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"] == 0) | (data["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pay_times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"] == 0)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data[index2]</a:t>
              </a:r>
              <a:endParaRPr lang="en-US" altLang="zh-CN" sz="24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5" y="1289121"/>
              <a:ext cx="3123292" cy="388244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5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检测和过滤异常值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84250" y="693420"/>
            <a:ext cx="39166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5</a:t>
            </a:r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检测和过滤异常值</a:t>
            </a:r>
            <a:endParaRPr lang="zh-CN" altLang="en-US" sz="2800" dirty="0">
              <a:solidFill>
                <a:srgbClr val="FF0000"/>
              </a:solidFill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93825" y="1625600"/>
            <a:ext cx="4907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【问题</a:t>
            </a:r>
            <a:r>
              <a:rPr lang="en-US" altLang="zh-CN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】编写代码删除这些数据。</a:t>
            </a:r>
            <a:endParaRPr lang="zh-CN" altLang="en-US" sz="2400" kern="0" dirty="0">
              <a:solidFill>
                <a:srgbClr val="000000"/>
              </a:solidFill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4537" y="693362"/>
            <a:ext cx="11022330" cy="3982720"/>
            <a:chOff x="2061824" y="1289121"/>
            <a:chExt cx="8789577" cy="2962368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966895"/>
              <a:ext cx="8789577" cy="22845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en-US" sz="2400" kern="100" dirty="0">
                  <a:solidFill>
                    <a:srgbClr val="000000"/>
                  </a:solidFill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综合两种情况</a:t>
              </a:r>
              <a:endParaRPr lang="en-US" altLang="zh-CN" sz="2400" kern="100" dirty="0">
                <a:solidFill>
                  <a:srgbClr val="000000"/>
                </a:solidFill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index3 = ((data["gender"] == 0) &amp; (data["age"] == 0)) | ((data["</a:t>
              </a:r>
              <a:r>
                <a:rPr lang="en-US" altLang="zh-CN" sz="2400" kern="100" dirty="0" err="1">
                  <a:solidFill>
                    <a:srgbClr val="000000"/>
                  </a:solidFill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pay_num</a:t>
              </a:r>
              <a:r>
                <a:rPr lang="en-US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"] == 0) | (data["</a:t>
              </a:r>
              <a:r>
                <a:rPr lang="en-US" altLang="zh-CN" sz="2400" kern="100" dirty="0" err="1">
                  <a:solidFill>
                    <a:srgbClr val="000000"/>
                  </a:solidFill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pay_times</a:t>
              </a:r>
              <a:r>
                <a:rPr lang="en-US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"] == 0))</a:t>
              </a:r>
              <a:endParaRPr lang="en-US" altLang="zh-CN" sz="2400" kern="100" dirty="0">
                <a:solidFill>
                  <a:srgbClr val="000000"/>
                </a:solidFill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endParaRPr lang="en-US" altLang="zh-CN" sz="2400" kern="100" dirty="0">
                <a:solidFill>
                  <a:srgbClr val="000000"/>
                </a:solidFill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删除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13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条记录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 = 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data.drop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(data[index3].index)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data.shape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66700" algn="just">
                <a:lnSpc>
                  <a:spcPct val="107000"/>
                </a:lnSpc>
              </a:pPr>
              <a:endParaRPr lang="en-US" altLang="zh-CN" sz="24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5" y="1289121"/>
              <a:ext cx="3123292" cy="388244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5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检测和过滤异常值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56532" y="765356"/>
            <a:ext cx="9719280" cy="4818066"/>
            <a:chOff x="2061825" y="1318206"/>
            <a:chExt cx="7994738" cy="3954281"/>
          </a:xfrm>
        </p:grpSpPr>
        <p:sp>
          <p:nvSpPr>
            <p:cNvPr id="7177" name="TextBox 15"/>
            <p:cNvSpPr txBox="1"/>
            <p:nvPr/>
          </p:nvSpPr>
          <p:spPr>
            <a:xfrm>
              <a:off x="2425645" y="4439678"/>
              <a:ext cx="2032470" cy="8328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zh-CN" altLang="en-US" sz="24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2" name="TextBox 17"/>
            <p:cNvSpPr txBox="1"/>
            <p:nvPr/>
          </p:nvSpPr>
          <p:spPr>
            <a:xfrm>
              <a:off x="2133849" y="2085659"/>
              <a:ext cx="7922714" cy="310609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统计重复值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data.duplicated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().sum()</a:t>
              </a:r>
              <a:endParaRPr lang="en-US" altLang="zh-CN" sz="2400" kern="1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统计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user_id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这一列</a:t>
              </a:r>
              <a:r>
                <a:rPr lang="zh-CN" altLang="en-US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的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重复值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data.duplicated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(['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user_id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']).sum()</a:t>
              </a:r>
              <a:endParaRPr lang="en-US" altLang="zh-CN" sz="2400" kern="1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endParaRPr>
            </a:p>
            <a:p>
              <a:pPr indent="228600" algn="just"/>
              <a:endParaRPr lang="en-US" altLang="zh-CN"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删除重复值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 = 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data.drop_duplicates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(['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user_id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'])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data.shape</a:t>
              </a:r>
              <a:endParaRPr lang="en-US" altLang="zh-CN" sz="2400" kern="1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endParaRPr lang="en-US" altLang="zh-CN"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5" y="1318206"/>
              <a:ext cx="2344211" cy="42839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6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重复值处理</a:t>
              </a:r>
              <a:endParaRPr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12542" y="621367"/>
            <a:ext cx="10727205" cy="5823227"/>
            <a:chOff x="2061824" y="1318206"/>
            <a:chExt cx="7922714" cy="9223179"/>
          </a:xfrm>
        </p:grpSpPr>
        <p:sp>
          <p:nvSpPr>
            <p:cNvPr id="7177" name="TextBox 15"/>
            <p:cNvSpPr txBox="1"/>
            <p:nvPr/>
          </p:nvSpPr>
          <p:spPr>
            <a:xfrm>
              <a:off x="2425645" y="4439678"/>
              <a:ext cx="2032470" cy="160719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zh-CN" altLang="en-US" sz="24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2" name="TextBox 17"/>
            <p:cNvSpPr txBox="1"/>
            <p:nvPr/>
          </p:nvSpPr>
          <p:spPr>
            <a:xfrm>
              <a:off x="2061824" y="2548679"/>
              <a:ext cx="7922714" cy="79927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</a:pPr>
              <a:r>
                <a:rPr sz="24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根据RFM分析模型和K-Means算法，需要的属性列分别为“pay_num”，“pay_times”，“last_pay_time”，“user_id”。</a:t>
              </a: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4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#筛选属性列</a:t>
              </a: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data_select=data[['user_id','pay_num','pay_times','last_pay_time']]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data_select.head()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重命名列名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data_select.columns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 = ['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用户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id','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消费金额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','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消费次数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','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最后一次消费时间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']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data_select.head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()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4" y="1318206"/>
              <a:ext cx="1842182" cy="82672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7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属性规约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12542" y="693362"/>
            <a:ext cx="10653395" cy="5378450"/>
            <a:chOff x="1681886" y="1291699"/>
            <a:chExt cx="9279340" cy="4975140"/>
          </a:xfrm>
        </p:grpSpPr>
        <p:sp>
          <p:nvSpPr>
            <p:cNvPr id="7177" name="TextBox 15"/>
            <p:cNvSpPr txBox="1"/>
            <p:nvPr/>
          </p:nvSpPr>
          <p:spPr>
            <a:xfrm>
              <a:off x="2425645" y="4439678"/>
              <a:ext cx="2032470" cy="93863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zh-CN" altLang="en-US" sz="24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81886" y="1291699"/>
              <a:ext cx="2826888" cy="48282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8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计算R、F、M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1791953" y="1916675"/>
              <a:ext cx="9169273" cy="43501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</a:pPr>
              <a:r>
                <a:rPr sz="24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R、F、M三个结果都依赖于日期的计算，需要导入datetime模块中的datetime类，并且生成本案例数据集统计的起始日期和提数日日期。</a:t>
              </a: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from datetime import datetime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4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 </a:t>
              </a: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4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#生成起始日期和提数日日期</a:t>
              </a: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exdata_date = datetime(2016,7,20)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start_date = datetime(2016,6,1)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4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 </a:t>
              </a: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4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#输出两个日期</a:t>
              </a:r>
              <a:endParaRPr sz="24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print(exdata_date)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print(start_date)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12542" y="693362"/>
            <a:ext cx="10653395" cy="4417899"/>
            <a:chOff x="1681886" y="1291699"/>
            <a:chExt cx="9279340" cy="4086618"/>
          </a:xfrm>
        </p:grpSpPr>
        <p:sp>
          <p:nvSpPr>
            <p:cNvPr id="7177" name="TextBox 15"/>
            <p:cNvSpPr txBox="1"/>
            <p:nvPr/>
          </p:nvSpPr>
          <p:spPr>
            <a:xfrm>
              <a:off x="2425645" y="4439678"/>
              <a:ext cx="2032470" cy="93863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zh-CN" altLang="en-US" sz="24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81886" y="1291699"/>
              <a:ext cx="2826888" cy="48282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8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计算R、F、M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1791953" y="1916675"/>
              <a:ext cx="9169273" cy="327760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66700" algn="just">
                <a:lnSpc>
                  <a:spcPct val="107000"/>
                </a:lnSpc>
              </a:pPr>
              <a:r>
                <a:rPr altLang="zh-CN" sz="24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计算R（最后一次消费距提数日时间），用7月20日减去最后一次消费时间。</a:t>
              </a:r>
              <a:endParaRPr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endParaRPr>
            </a:p>
            <a:p>
              <a:pPr indent="266700" algn="just">
                <a:lnSpc>
                  <a:spcPct val="107000"/>
                </a:lnSpc>
              </a:pPr>
              <a:endParaRPr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endParaRPr>
            </a:p>
            <a:p>
              <a:pPr indent="266700" algn="just">
                <a:lnSpc>
                  <a:spcPct val="107000"/>
                </a:lnSpc>
              </a:pPr>
              <a:r>
                <a:rPr altLang="zh-CN" sz="24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#转化为可计算的日期类型数据</a:t>
              </a:r>
              <a:endParaRPr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data_select['最后一次消费时间'] = pd.to_datetime(data_select['最后一次消费时间']) 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endParaRPr>
            </a:p>
            <a:p>
              <a:pPr indent="266700" algn="just">
                <a:lnSpc>
                  <a:spcPct val="107000"/>
                </a:lnSpc>
              </a:pPr>
              <a:r>
                <a:rPr altLang="zh-CN" sz="24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 </a:t>
              </a:r>
              <a:endParaRPr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endParaRPr>
            </a:p>
            <a:p>
              <a:pPr indent="266700" algn="just">
                <a:lnSpc>
                  <a:spcPct val="107000"/>
                </a:lnSpc>
              </a:pPr>
              <a:r>
                <a:rPr altLang="zh-CN" sz="24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#计算R（最后一次消费距提数日时间）</a:t>
              </a:r>
              <a:endParaRPr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data_select['R(最后一次消费距提数日时间)'] = exdata_date - data_select['最后一次消费时间']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12542" y="693362"/>
            <a:ext cx="10653395" cy="5714364"/>
            <a:chOff x="1681886" y="1291699"/>
            <a:chExt cx="9279340" cy="5285866"/>
          </a:xfrm>
        </p:grpSpPr>
        <p:sp>
          <p:nvSpPr>
            <p:cNvPr id="7177" name="TextBox 15"/>
            <p:cNvSpPr txBox="1"/>
            <p:nvPr/>
          </p:nvSpPr>
          <p:spPr>
            <a:xfrm>
              <a:off x="2425645" y="4439678"/>
              <a:ext cx="2032470" cy="93863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zh-CN" altLang="en-US" sz="24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81886" y="1291699"/>
              <a:ext cx="2826888" cy="48282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8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计算R、F、M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1791953" y="1774528"/>
              <a:ext cx="9169273" cy="48030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计算F（月均消费次数）。先计算出最后一次消费时间和数据统计的起始日期6月1日的天数差period_day，再将天数差按月换算向上取整得出消费月数period_month，最后用期间的消费次数除以消费月数即可得出F的值。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from math import ceil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#计算最后一次消费时间和起始日期的天数差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period_day = data_select['最后一次消费时间'] - start_date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#创建空列表统计月数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period_month = []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 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#遍历天数，向上取整生成月数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for i in period_day: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    period_month.append(ceil(i.days/30))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12542" y="693362"/>
            <a:ext cx="10653395" cy="5876290"/>
            <a:chOff x="1681886" y="1291699"/>
            <a:chExt cx="9279340" cy="5435649"/>
          </a:xfrm>
        </p:grpSpPr>
        <p:sp>
          <p:nvSpPr>
            <p:cNvPr id="7177" name="TextBox 15"/>
            <p:cNvSpPr txBox="1"/>
            <p:nvPr/>
          </p:nvSpPr>
          <p:spPr>
            <a:xfrm>
              <a:off x="2425645" y="4439678"/>
              <a:ext cx="2032470" cy="93863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zh-CN" altLang="en-US" sz="24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81886" y="1291699"/>
              <a:ext cx="2826888" cy="48282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8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计算R、F、M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1791953" y="1916675"/>
              <a:ext cx="9169273" cy="48106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#第一次输出月数统计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print(period_month) ❶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 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#分割线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print("#"*110)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 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#遍历清除0值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for i in range(0,len(period_month)):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#如果有月份值为0，令其为1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    if period_month[i] == 0: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        period_month[i]=1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 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2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#第二次输出月数统计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0000"/>
                </a:lnSpc>
                <a:buClrTx/>
                <a:buSzTx/>
                <a:buNone/>
              </a:pP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</a:rPr>
                <a:t>print(period_month) ❷</a:t>
              </a:r>
              <a:endPara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Box 17"/>
          <p:cNvSpPr txBox="1"/>
          <p:nvPr/>
        </p:nvSpPr>
        <p:spPr>
          <a:xfrm>
            <a:off x="696558" y="693361"/>
            <a:ext cx="11087179" cy="181483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457200"/>
            <a:r>
              <a:rPr lang="zh-CN" altLang="en-US" sz="2800" dirty="0">
                <a:latin typeface="仿宋" charset="0"/>
                <a:ea typeface="仿宋" charset="0"/>
              </a:rPr>
              <a:t>【背景】传统移动通信业对客户的管理以往是基于经验统计划分，无法细分有意义的高价值贡献客户，差异化服务得不到预想的效果。因此，建立灵活、精确的客户价值评估体系来辨别高价值客户，提供差异化营销服务成为了当前通信业发展的关键。</a:t>
            </a:r>
            <a:endParaRPr lang="zh-CN" altLang="en-US" sz="2800" dirty="0">
              <a:latin typeface="仿宋" charset="0"/>
              <a:ea typeface="仿宋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12542" y="693362"/>
            <a:ext cx="10653395" cy="4559934"/>
            <a:chOff x="1681886" y="1291699"/>
            <a:chExt cx="9279340" cy="4218002"/>
          </a:xfrm>
        </p:grpSpPr>
        <p:sp>
          <p:nvSpPr>
            <p:cNvPr id="7177" name="TextBox 15"/>
            <p:cNvSpPr txBox="1"/>
            <p:nvPr/>
          </p:nvSpPr>
          <p:spPr>
            <a:xfrm>
              <a:off x="2425645" y="4439678"/>
              <a:ext cx="2032470" cy="93863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zh-CN" altLang="en-US" sz="24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81886" y="1291699"/>
              <a:ext cx="2826888" cy="48282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8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计算R、F、M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1791953" y="1916675"/>
              <a:ext cx="9169273" cy="35930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66700" algn="just">
                <a:lnSpc>
                  <a:spcPct val="107000"/>
                </a:lnSpc>
              </a:pPr>
              <a:r>
                <a:rPr lang="zh-CN" altLang="zh-CN" sz="22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用消费次数除以</a:t>
              </a:r>
              <a:r>
                <a:rPr lang="en-US" altLang="zh-CN" sz="2200" kern="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period_month</a:t>
              </a:r>
              <a:r>
                <a:rPr lang="zh-CN" altLang="zh-CN" sz="22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计算</a:t>
              </a:r>
              <a:r>
                <a:rPr lang="en-US" altLang="zh-CN" sz="22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F</a:t>
              </a:r>
              <a:r>
                <a:rPr lang="zh-CN" altLang="zh-CN" sz="22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，同时用消费金额除以</a:t>
              </a:r>
              <a:r>
                <a:rPr lang="en-US" altLang="zh-CN" sz="2200" kern="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period_month</a:t>
              </a:r>
              <a:r>
                <a:rPr lang="zh-CN" altLang="zh-CN" sz="22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计算出</a:t>
              </a:r>
              <a:r>
                <a:rPr lang="en-US" altLang="zh-CN" sz="22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M</a:t>
              </a:r>
              <a:r>
                <a:rPr lang="zh-CN" altLang="zh-CN" sz="2200" kern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（月均消费金额）</a:t>
              </a:r>
              <a:r>
                <a:rPr lang="zh-CN" altLang="en-US" sz="22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。</a:t>
              </a:r>
              <a:endParaRPr lang="en-US" altLang="zh-CN" sz="2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66700" algn="just">
                <a:lnSpc>
                  <a:spcPct val="107000"/>
                </a:lnSpc>
              </a:pPr>
              <a:endParaRPr lang="zh-CN" altLang="zh-CN" sz="2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计算</a:t>
              </a:r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F</a:t>
              </a:r>
              <a:r>
                <a:rPr lang="zh-CN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（月均消费次数）</a:t>
              </a:r>
              <a:endParaRPr lang="zh-CN" altLang="zh-CN" sz="2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2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data_select</a:t>
              </a:r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['F(</a:t>
              </a:r>
              <a:r>
                <a:rPr lang="zh-CN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月均消费次数</a:t>
              </a:r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)'] = </a:t>
              </a:r>
              <a:r>
                <a:rPr lang="en-US" altLang="zh-CN" sz="22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data_select</a:t>
              </a:r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['</a:t>
              </a:r>
              <a:r>
                <a:rPr lang="zh-CN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消费次数</a:t>
              </a:r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']/</a:t>
              </a:r>
              <a:r>
                <a:rPr lang="en-US" altLang="zh-CN" sz="22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period_month</a:t>
              </a:r>
              <a:endParaRPr lang="zh-CN" altLang="zh-CN" sz="2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 </a:t>
              </a:r>
              <a:endParaRPr lang="zh-CN" altLang="zh-CN" sz="2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计算</a:t>
              </a:r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M</a:t>
              </a:r>
              <a:r>
                <a:rPr lang="zh-CN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（月均消费金额）</a:t>
              </a:r>
              <a:endParaRPr lang="zh-CN" altLang="zh-CN" sz="2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2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data_select</a:t>
              </a:r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['M(</a:t>
              </a:r>
              <a:r>
                <a:rPr lang="zh-CN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月均消费金额</a:t>
              </a:r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)'] = </a:t>
              </a:r>
              <a:r>
                <a:rPr lang="en-US" altLang="zh-CN" sz="22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data_select</a:t>
              </a:r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['</a:t>
              </a:r>
              <a:r>
                <a:rPr lang="zh-CN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消费金额</a:t>
              </a:r>
              <a:r>
                <a:rPr lang="en-US" altLang="zh-CN" sz="22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']/</a:t>
              </a:r>
              <a:r>
                <a:rPr lang="en-US" altLang="zh-CN" sz="22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period_month</a:t>
              </a:r>
              <a:endParaRPr lang="en-US" altLang="zh-CN" sz="2200" kern="1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2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sym typeface="+mn-ea"/>
                </a:rPr>
                <a:t>data_select</a:t>
              </a:r>
              <a:endParaRPr sz="22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76325" y="716280"/>
            <a:ext cx="21386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9</a:t>
            </a:r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标准化</a:t>
            </a:r>
            <a:endParaRPr lang="zh-CN" altLang="en-US" sz="2800" dirty="0">
              <a:solidFill>
                <a:srgbClr val="FF0000"/>
              </a:solidFill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83335" y="1625600"/>
            <a:ext cx="987933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使用cdata.mean()函数计算均值，cadta.std() 计算标准差，结合这两个函数用标准化公式对数据进行标准化处理。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  <a:sym typeface="+mn-ea"/>
            </a:endParaRPr>
          </a:p>
          <a:p>
            <a:pPr algn="l"/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#标准化处理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  <a:sym typeface="+mn-ea"/>
            </a:endParaRPr>
          </a:p>
          <a:p>
            <a:pPr indent="228600" algn="just">
              <a:buClrTx/>
              <a:buSzTx/>
              <a:buNone/>
            </a:pP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data_select</a:t>
            </a: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= (</a:t>
            </a: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data_select</a:t>
            </a: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- </a:t>
            </a: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data_select</a:t>
            </a: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.mean())/</a:t>
            </a: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data_select</a:t>
            </a: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.std()</a:t>
            </a:r>
            <a:endParaRPr lang="en-US" altLang="zh-CN" sz="2400" kern="100" dirty="0" err="1">
              <a:solidFill>
                <a:srgbClr val="000000"/>
              </a:solidFill>
              <a:effectLst/>
              <a:latin typeface="Courier New" panose="02070309020205020404" pitchFamily="49" charset="0"/>
              <a:ea typeface="宋体" pitchFamily="2" charset="-122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#重命名列名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  <a:sym typeface="+mn-ea"/>
            </a:endParaRPr>
          </a:p>
          <a:p>
            <a:pPr indent="228600" algn="just">
              <a:buClrTx/>
              <a:buSzTx/>
              <a:buNone/>
            </a:pP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data_select</a:t>
            </a: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.columns = ['R(标准化)','F(标准化)','M(标准化)']</a:t>
            </a:r>
            <a:endParaRPr lang="en-US" altLang="zh-CN" sz="2400" kern="100" dirty="0" err="1">
              <a:solidFill>
                <a:srgbClr val="000000"/>
              </a:solidFill>
              <a:effectLst/>
              <a:latin typeface="Courier New" panose="02070309020205020404" pitchFamily="49" charset="0"/>
              <a:ea typeface="宋体" pitchFamily="2" charset="-122"/>
              <a:cs typeface="Times New Roman" panose="02020603050405020304" pitchFamily="18" charset="0"/>
              <a:sym typeface="+mn-ea"/>
            </a:endParaRPr>
          </a:p>
          <a:p>
            <a:pPr indent="228600" algn="just">
              <a:buClrTx/>
              <a:buSzTx/>
              <a:buNone/>
            </a:pP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data_select</a:t>
            </a:r>
            <a:r>
              <a:rPr lang="en-US" altLang="zh-CN" sz="2400" kern="1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.head()</a:t>
            </a:r>
            <a:endParaRPr lang="en-US" altLang="zh-CN" sz="2400" kern="100" dirty="0" err="1">
              <a:solidFill>
                <a:srgbClr val="000000"/>
              </a:solidFill>
              <a:effectLst/>
              <a:latin typeface="Courier New" panose="02070309020205020404" pitchFamily="49" charset="0"/>
              <a:ea typeface="宋体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76325" y="716280"/>
            <a:ext cx="44500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10</a:t>
            </a:r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保存预处理完成数据</a:t>
            </a:r>
            <a:endParaRPr lang="zh-CN" altLang="en-US" sz="2800" dirty="0">
              <a:solidFill>
                <a:srgbClr val="FF0000"/>
              </a:solidFill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93825" y="1625600"/>
            <a:ext cx="429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【问题</a:t>
            </a:r>
            <a:r>
              <a:rPr lang="en-US" altLang="zh-CN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】自行存储这些</a:t>
            </a:r>
            <a:r>
              <a:rPr lang="zh-CN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数据。</a:t>
            </a:r>
            <a:endParaRPr lang="zh-CN" altLang="en-US" sz="2400" kern="0" dirty="0">
              <a:solidFill>
                <a:srgbClr val="000000"/>
              </a:solidFill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295791" y="2924903"/>
            <a:ext cx="399605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-122"/>
                <a:ea typeface="微软雅黑" charset="-122"/>
              </a:rPr>
              <a:t>k-means</a:t>
            </a:r>
            <a:r>
              <a:rPr lang="zh-CN" alt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-122"/>
                <a:ea typeface="微软雅黑" charset="-122"/>
              </a:rPr>
              <a:t>算法</a:t>
            </a:r>
            <a:endParaRPr lang="zh-CN" altLang="en-US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04201" y="2955378"/>
            <a:ext cx="102870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  <a:latin typeface="微软雅黑" charset="-122"/>
                <a:ea typeface="微软雅黑" charset="-122"/>
              </a:rPr>
              <a:t>9.2</a:t>
            </a:r>
            <a:endParaRPr lang="en-US" altLang="zh-CN" sz="4400" b="1" dirty="0" smtClean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12542" y="621367"/>
            <a:ext cx="10583216" cy="4990089"/>
            <a:chOff x="2061824" y="1318206"/>
            <a:chExt cx="7922714" cy="3315202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816181"/>
              <a:ext cx="7922714" cy="28172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66700" algn="just">
                <a:lnSpc>
                  <a:spcPct val="107000"/>
                </a:lnSpc>
              </a:pPr>
              <a:r>
                <a:rPr lang="zh-CN" altLang="en-US" sz="2800" dirty="0">
                  <a:latin typeface="仿宋" charset="0"/>
                  <a:ea typeface="仿宋" charset="0"/>
                </a:rPr>
                <a:t>聚类是无监督学习算法，数据事先没有“标签”，不知道目标变量是什么，其主要用于将相似的样本自动归到一个类别中，对于不同的相似度计算方法，会得到不同的聚类结果。</a:t>
              </a:r>
              <a:endParaRPr lang="zh-CN" altLang="en-US" sz="2800" dirty="0">
                <a:latin typeface="仿宋" charset="0"/>
                <a:ea typeface="仿宋" charset="0"/>
              </a:endParaRPr>
            </a:p>
            <a:p>
              <a:pPr indent="266700" algn="just">
                <a:lnSpc>
                  <a:spcPct val="107000"/>
                </a:lnSpc>
              </a:pPr>
              <a:r>
                <a:rPr lang="zh-CN" altLang="en-US" sz="2800" dirty="0">
                  <a:latin typeface="仿宋" charset="0"/>
                  <a:ea typeface="仿宋" charset="0"/>
                </a:rPr>
                <a:t>K-Means聚类算法中，K表示将数据聚类成K个簇，Means表示每个聚类中数据的均值作为该簇的中心，也称为质心。K-Means聚类试图将相似的对象归为同一个簇，将不相似的对象归为不同簇，这里需要一种对数据衡量相似度的计算方法，K-Means算法是典型的基于距离的聚类算法，采用距离作为相似度的评价指标，默认以欧式距离作为相似度测度，即两个对象的距离越近，其相似度就越大。</a:t>
              </a:r>
              <a:endParaRPr lang="zh-CN" altLang="en-US" sz="2800" dirty="0">
                <a:latin typeface="仿宋" charset="0"/>
                <a:ea typeface="仿宋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4" y="1318206"/>
              <a:ext cx="3682201" cy="3467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1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K-Means算法原理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12542" y="621367"/>
            <a:ext cx="10583216" cy="4990089"/>
            <a:chOff x="2061824" y="1318206"/>
            <a:chExt cx="7922714" cy="3315202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816181"/>
              <a:ext cx="7922714" cy="28172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66700" algn="just">
                <a:lnSpc>
                  <a:spcPct val="107000"/>
                </a:lnSpc>
              </a:pPr>
              <a:r>
                <a:rPr lang="zh-CN" altLang="en-US" sz="2800" dirty="0">
                  <a:latin typeface="仿宋" charset="0"/>
                  <a:ea typeface="仿宋" charset="0"/>
                </a:rPr>
                <a:t>首先需要确定常数k，常数k意味着最终的聚类类别数，在确定了k值后，随机选定k个初始点为质心，并通过计算每一个样本点与质心之间的相似度（这里为欧式距离），根据点到质心欧氏距离大小，可以确定每个样本点应该和哪一个质心归为同一类数据，接着，根据这一轮的聚类结果重新计算每个类别的质心（即类中心），再对每一个点重新归类，重复以上分类过程，直到质心不再改变，就最终确定了每个样本所属的类别以及每个类的质心。由于每次都要计算所有的样本与每一个质心之间的相似度，故在大规模的数据集上K-Means算法的收敛速度比较慢。</a:t>
              </a:r>
              <a:endParaRPr lang="zh-CN" altLang="en-US" sz="2800" dirty="0">
                <a:latin typeface="仿宋" charset="0"/>
                <a:ea typeface="仿宋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4" y="1318206"/>
              <a:ext cx="3682201" cy="3467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2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K-Means算法思想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12495" y="621665"/>
            <a:ext cx="49187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3</a:t>
            </a:r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K-Means算法流程</a:t>
            </a:r>
            <a:endParaRPr lang="zh-CN" altLang="en-US" sz="2800" dirty="0">
              <a:solidFill>
                <a:srgbClr val="FF0000"/>
              </a:solidFill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pic>
        <p:nvPicPr>
          <p:cNvPr id="8" name="图片 7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36" y="1708793"/>
            <a:ext cx="4546345" cy="3662190"/>
          </a:xfrm>
          <a:prstGeom prst="rect">
            <a:avLst/>
          </a:prstGeom>
        </p:spPr>
      </p:pic>
      <p:pic>
        <p:nvPicPr>
          <p:cNvPr id="9" name="图片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145" y="1708150"/>
            <a:ext cx="4918075" cy="3564255"/>
          </a:xfrm>
          <a:prstGeom prst="rect">
            <a:avLst/>
          </a:prstGeom>
        </p:spPr>
      </p:pic>
      <p:sp>
        <p:nvSpPr>
          <p:cNvPr id="5" name="TextBox 17"/>
          <p:cNvSpPr txBox="1"/>
          <p:nvPr/>
        </p:nvSpPr>
        <p:spPr>
          <a:xfrm>
            <a:off x="1963420" y="5769610"/>
            <a:ext cx="8265795" cy="4864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 algn="just">
              <a:lnSpc>
                <a:spcPct val="107000"/>
              </a:lnSpc>
            </a:pPr>
            <a:r>
              <a:rPr lang="en-US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sym typeface="+mn-ea"/>
              </a:rPr>
              <a:t>1</a:t>
            </a:r>
            <a:r>
              <a:rPr lang="zh-CN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）选择聚类的个数</a:t>
            </a:r>
            <a:r>
              <a:rPr lang="en-US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sym typeface="+mn-ea"/>
              </a:rPr>
              <a:t>k</a:t>
            </a:r>
            <a:r>
              <a:rPr lang="zh-CN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，例如：</a:t>
            </a:r>
            <a:r>
              <a:rPr lang="en-US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sym typeface="+mn-ea"/>
              </a:rPr>
              <a:t>k=3</a:t>
            </a:r>
            <a:r>
              <a:rPr lang="zh-CN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，生成</a:t>
            </a:r>
            <a:r>
              <a:rPr lang="en-US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sym typeface="+mn-ea"/>
              </a:rPr>
              <a:t>k</a:t>
            </a:r>
            <a:r>
              <a:rPr lang="zh-CN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个聚类中心点</a:t>
            </a:r>
            <a:r>
              <a:rPr lang="zh-CN" altLang="en-US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。</a:t>
            </a:r>
            <a:endParaRPr sz="2400" kern="1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12495" y="621665"/>
            <a:ext cx="49187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3</a:t>
            </a:r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K-Means算法流程</a:t>
            </a:r>
            <a:endParaRPr lang="zh-CN" altLang="en-US" sz="2800" dirty="0">
              <a:solidFill>
                <a:srgbClr val="FF0000"/>
              </a:solidFill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5" name="TextBox 17"/>
          <p:cNvSpPr txBox="1"/>
          <p:nvPr/>
        </p:nvSpPr>
        <p:spPr>
          <a:xfrm>
            <a:off x="7040245" y="1827530"/>
            <a:ext cx="3742055" cy="206629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 algn="just">
              <a:lnSpc>
                <a:spcPct val="107000"/>
              </a:lnSpc>
            </a:pPr>
            <a:r>
              <a:rPr lang="en-US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sym typeface="+mn-ea"/>
              </a:rPr>
              <a:t>2</a:t>
            </a:r>
            <a:r>
              <a:rPr lang="zh-CN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）计算所有样本点到聚类中心点的距离，根据远近进行聚类，将样本归到距离最短的中心所在的类之中</a:t>
            </a:r>
            <a:r>
              <a:rPr lang="zh-CN" altLang="en-US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。</a:t>
            </a:r>
            <a:endParaRPr sz="2400" kern="1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pic>
        <p:nvPicPr>
          <p:cNvPr id="2" name="图片 1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80" y="1827530"/>
            <a:ext cx="4918710" cy="35642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12495" y="621665"/>
            <a:ext cx="49187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3</a:t>
            </a:r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K-Means算法流程</a:t>
            </a:r>
            <a:endParaRPr lang="zh-CN" altLang="en-US" sz="2800" dirty="0">
              <a:solidFill>
                <a:srgbClr val="FF0000"/>
              </a:solidFill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5" name="TextBox 17"/>
          <p:cNvSpPr txBox="1"/>
          <p:nvPr/>
        </p:nvSpPr>
        <p:spPr>
          <a:xfrm>
            <a:off x="7040245" y="1994535"/>
            <a:ext cx="374205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457200"/>
            <a:r>
              <a:rPr lang="en-US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sym typeface="+mn-ea"/>
              </a:rPr>
              <a:t>3</a:t>
            </a:r>
            <a:r>
              <a:rPr lang="zh-CN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）更新每个聚类的质心，迭代进行聚类</a:t>
            </a:r>
            <a:r>
              <a:rPr lang="zh-CN" altLang="en-US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。</a:t>
            </a:r>
            <a:endParaRPr sz="2400" kern="1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pic>
        <p:nvPicPr>
          <p:cNvPr id="9" name="图片 8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" y="1994535"/>
            <a:ext cx="5086985" cy="34385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12495" y="621665"/>
            <a:ext cx="49187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3</a:t>
            </a:r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K-Means算法流程</a:t>
            </a:r>
            <a:endParaRPr lang="zh-CN" altLang="en-US" sz="2800" dirty="0">
              <a:solidFill>
                <a:srgbClr val="FF0000"/>
              </a:solidFill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5" name="TextBox 17"/>
          <p:cNvSpPr txBox="1"/>
          <p:nvPr/>
        </p:nvSpPr>
        <p:spPr>
          <a:xfrm>
            <a:off x="7040245" y="1994535"/>
            <a:ext cx="374205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457200"/>
            <a:r>
              <a:rPr lang="en-US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sym typeface="+mn-ea"/>
              </a:rPr>
              <a:t>4</a:t>
            </a:r>
            <a:r>
              <a:rPr lang="zh-CN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）重复第</a:t>
            </a:r>
            <a:r>
              <a:rPr lang="en-US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sym typeface="+mn-ea"/>
              </a:rPr>
              <a:t>2</a:t>
            </a:r>
            <a:r>
              <a:rPr lang="zh-CN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sym typeface="+mn-ea"/>
              </a:rPr>
              <a:t>3</a:t>
            </a:r>
            <a:r>
              <a:rPr lang="zh-CN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步直到满足收敛要求</a:t>
            </a:r>
            <a:r>
              <a:rPr lang="zh-CN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sym typeface="+mn-ea"/>
              </a:rPr>
              <a:t>k</a:t>
            </a:r>
            <a:r>
              <a:rPr lang="zh-CN" altLang="zh-CN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个中心点不再改变</a:t>
            </a:r>
            <a:r>
              <a:rPr lang="zh-CN" altLang="en-US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。</a:t>
            </a:r>
            <a:endParaRPr sz="2400" kern="1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pic>
        <p:nvPicPr>
          <p:cNvPr id="8" name="图片 7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95" y="1994535"/>
            <a:ext cx="4919345" cy="37636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Box 17"/>
          <p:cNvSpPr txBox="1"/>
          <p:nvPr/>
        </p:nvSpPr>
        <p:spPr>
          <a:xfrm>
            <a:off x="696558" y="693361"/>
            <a:ext cx="11087179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457200"/>
            <a:r>
              <a:rPr lang="zh-CN" altLang="en-US" sz="2800" dirty="0">
                <a:latin typeface="仿宋" charset="0"/>
                <a:ea typeface="仿宋" charset="0"/>
              </a:rPr>
              <a:t>【问题】利用Python来对客户信息进行分析，对客户群体进行分类，分析预测客户的潜在消费行为，对客户进行价值评估，在自己的客户群体中挖掘出特有的潜在客户。</a:t>
            </a:r>
            <a:endParaRPr lang="zh-CN" altLang="en-US" sz="2800" dirty="0">
              <a:latin typeface="仿宋" charset="0"/>
              <a:ea typeface="仿宋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12495" y="621665"/>
            <a:ext cx="49187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4</a:t>
            </a:r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聚类k值的选择</a:t>
            </a:r>
            <a:endParaRPr lang="zh-CN" altLang="en-US" sz="2800" dirty="0">
              <a:solidFill>
                <a:srgbClr val="FF0000"/>
              </a:solidFill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2" name="TextBox 17"/>
          <p:cNvSpPr txBox="1"/>
          <p:nvPr/>
        </p:nvSpPr>
        <p:spPr>
          <a:xfrm>
            <a:off x="912542" y="1370926"/>
            <a:ext cx="10583216" cy="16713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 algn="just">
              <a:lnSpc>
                <a:spcPct val="107000"/>
              </a:lnSpc>
            </a:pPr>
            <a:r>
              <a:rPr sz="2400" kern="1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一般k值可以根据业务的内容来确定，但当业务没有分为几类的要求时，也可以根据肘部法来确定。如下图所示，用函数图像展示了两种聚类平均畸变程度的变化，横轴表示k值的选择，值从1开始向右递增，纵轴表示对应的k值下所有聚类的平均畸变程度。</a:t>
            </a:r>
            <a:endParaRPr sz="2400" kern="1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pic>
        <p:nvPicPr>
          <p:cNvPr id="3" name="图片 2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685" y="3269615"/>
            <a:ext cx="8559800" cy="3261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12495" y="621665"/>
            <a:ext cx="49187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4</a:t>
            </a:r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聚类k值的选择</a:t>
            </a:r>
            <a:endParaRPr lang="zh-CN" altLang="en-US" sz="2800" dirty="0">
              <a:solidFill>
                <a:srgbClr val="FF0000"/>
              </a:solidFill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2" name="TextBox 17"/>
          <p:cNvSpPr txBox="1"/>
          <p:nvPr/>
        </p:nvSpPr>
        <p:spPr>
          <a:xfrm>
            <a:off x="912542" y="1370926"/>
            <a:ext cx="10583216" cy="16713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 algn="just">
              <a:lnSpc>
                <a:spcPct val="107000"/>
              </a:lnSpc>
            </a:pPr>
            <a:r>
              <a:rPr sz="2400" kern="1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每个类的畸变程度是该类别的样本到质心位置距离的平方和。从k=1开始观察可以发现，最佳的点就是类似于函数拐点的地方（k=3的点）。在k=3之后，随着k值的增大，类的平均畸变程度变化的幅度开始越来越小，且k=3也是相对畸变程度较小的点，这就说明k=3是一个比较好的k值。</a:t>
            </a:r>
            <a:endParaRPr sz="2400" kern="1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295791" y="2924903"/>
            <a:ext cx="262382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-122"/>
                <a:ea typeface="微软雅黑" charset="-122"/>
              </a:rPr>
              <a:t>数据</a:t>
            </a:r>
            <a:r>
              <a:rPr lang="zh-CN" alt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-122"/>
                <a:ea typeface="微软雅黑" charset="-122"/>
              </a:rPr>
              <a:t>分析</a:t>
            </a:r>
            <a:endParaRPr lang="zh-CN" altLang="en-US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04201" y="2955378"/>
            <a:ext cx="102870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  <a:latin typeface="微软雅黑" charset="-122"/>
                <a:ea typeface="微软雅黑" charset="-122"/>
              </a:rPr>
              <a:t>9.3</a:t>
            </a:r>
            <a:endParaRPr lang="en-US" altLang="zh-CN" sz="4400" b="1" dirty="0" smtClean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89881" y="405383"/>
            <a:ext cx="10425891" cy="5039523"/>
            <a:chOff x="2052242" y="1485128"/>
            <a:chExt cx="7932296" cy="5647265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485128"/>
              <a:ext cx="7922714" cy="6190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66700" algn="just">
                <a:lnSpc>
                  <a:spcPct val="107000"/>
                </a:lnSpc>
              </a:pPr>
              <a:r>
                <a:rPr lang="en-US" altLang="zh-CN" sz="2800" kern="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" panose="02020603050405020304" pitchFamily="18" charset="0"/>
                </a:rPr>
                <a:t>k-means</a:t>
              </a:r>
              <a:r>
                <a:rPr lang="zh-CN" altLang="en-US" sz="2800" kern="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" panose="02020603050405020304" pitchFamily="18" charset="0"/>
                </a:rPr>
                <a:t>算法</a:t>
              </a:r>
              <a:endParaRPr lang="zh-CN" altLang="en-US" sz="28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2052242" y="2975355"/>
              <a:ext cx="7922714" cy="415703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使用肘部法确定可能的k值。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#SSE用来记录每次聚类后样本到中心的欧式距离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SSE = []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 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#分别聚类为1-9个类别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for k in range(1,9):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    estimator = KMeans(n_clusters=k)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    estimator.fit(z_cdata)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#样本到最近聚类中心的距离平方之和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    SSE.append(estimator.inertia_) 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061825" y="2180310"/>
              <a:ext cx="1530540" cy="515894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1</a:t>
              </a:r>
              <a:r>
                <a:rPr lang="zh-CN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确定k值</a:t>
              </a:r>
              <a:endParaRPr lang="zh-CN" altLang="en-US" sz="24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02475" y="405383"/>
            <a:ext cx="10413297" cy="4713605"/>
            <a:chOff x="2061824" y="1485128"/>
            <a:chExt cx="7922714" cy="5282043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485128"/>
              <a:ext cx="7922714" cy="6190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66700" algn="just">
                <a:lnSpc>
                  <a:spcPct val="107000"/>
                </a:lnSpc>
              </a:pPr>
              <a:r>
                <a:rPr lang="en-US" altLang="zh-CN" sz="2800" kern="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" panose="02020603050405020304" pitchFamily="18" charset="0"/>
                </a:rPr>
                <a:t>k-means</a:t>
              </a:r>
              <a:r>
                <a:rPr lang="zh-CN" altLang="en-US" sz="2800" kern="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" panose="02020603050405020304" pitchFamily="18" charset="0"/>
                </a:rPr>
                <a:t>算法</a:t>
              </a:r>
              <a:endParaRPr lang="zh-CN" altLang="en-US" sz="28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2185987" y="2978730"/>
              <a:ext cx="6051623" cy="37884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#设置x轴数据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X = range(1,9)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#设置字体格式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plt.rcParams['font.sans-serif'] = ['Microsoft YaHei']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#开始绘图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plt.plot(X,SSE,'o-')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plt.xlabel('k')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plt.ylabel('SSE')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plt.title("肘部图")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lang="en-US" altLang="zh-CN"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plt.show()</a:t>
              </a:r>
              <a:endParaRPr lang="en-US" altLang="zh-CN"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061825" y="2180310"/>
              <a:ext cx="1530540" cy="515894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1</a:t>
              </a:r>
              <a:r>
                <a:rPr lang="zh-CN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确定k值</a:t>
              </a:r>
              <a:endParaRPr lang="zh-CN" altLang="en-US" sz="24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84537" y="837351"/>
            <a:ext cx="8795385" cy="4040744"/>
            <a:chOff x="2042096" y="1413104"/>
            <a:chExt cx="8797014" cy="4041492"/>
          </a:xfrm>
        </p:grpSpPr>
        <p:sp>
          <p:nvSpPr>
            <p:cNvPr id="7177" name="TextBox 15"/>
            <p:cNvSpPr txBox="1"/>
            <p:nvPr/>
          </p:nvSpPr>
          <p:spPr>
            <a:xfrm>
              <a:off x="2425645" y="4439678"/>
              <a:ext cx="2032470" cy="10149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en-US" altLang="zh-CN" sz="20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bg1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TEXT  add here</a:t>
              </a:r>
              <a:endParaRPr lang="zh-CN" altLang="en-US" sz="2400" dirty="0">
                <a:solidFill>
                  <a:schemeClr val="bg1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2042096" y="2061559"/>
              <a:ext cx="8797014" cy="10784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#聚类分析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kmodel = KMeans(n_clusters = 4, n_jobs = 4, max_iter = 100,random_state = 0)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kmodel.fit(z_cdata)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061825" y="1413104"/>
              <a:ext cx="3299436" cy="46046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2</a:t>
              </a:r>
              <a:r>
                <a:rPr lang="zh-CN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K-Means聚类分析</a:t>
              </a:r>
              <a:endParaRPr lang="zh-CN" altLang="en-US" sz="24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75407" y="765991"/>
            <a:ext cx="9705164" cy="2566286"/>
            <a:chOff x="2042096" y="1413104"/>
            <a:chExt cx="7922714" cy="2003769"/>
          </a:xfrm>
        </p:grpSpPr>
        <p:sp>
          <p:nvSpPr>
            <p:cNvPr id="10" name="TextBox 17"/>
            <p:cNvSpPr txBox="1"/>
            <p:nvPr/>
          </p:nvSpPr>
          <p:spPr>
            <a:xfrm>
              <a:off x="2042096" y="2061325"/>
              <a:ext cx="7922714" cy="13555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#查看每条数据所属的聚类类别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kmodel.labels_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#查看聚类中心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kmodel.cluster_centers_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061825" y="1413104"/>
              <a:ext cx="2264266" cy="35946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3</a:t>
              </a:r>
              <a:r>
                <a:rPr lang="zh-CN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提取整合结果</a:t>
              </a:r>
              <a:endParaRPr sz="24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75407" y="765991"/>
            <a:ext cx="9705164" cy="4539866"/>
            <a:chOff x="2042096" y="1413104"/>
            <a:chExt cx="7922714" cy="3544750"/>
          </a:xfrm>
        </p:grpSpPr>
        <p:sp>
          <p:nvSpPr>
            <p:cNvPr id="10" name="TextBox 17"/>
            <p:cNvSpPr txBox="1"/>
            <p:nvPr/>
          </p:nvSpPr>
          <p:spPr>
            <a:xfrm>
              <a:off x="2042096" y="2061325"/>
              <a:ext cx="7922714" cy="28965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#统计所属各个类别的数据个数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r1 = pd.Series(kmodel.labels_).value_counts()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#找出聚类中心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r2 = pd.DataFrame(kmodel.cluster_centers_) 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 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#连接后得到聚类中心对应类别下的数目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result = pd.concat([r2, r1], axis = 1) 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 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#重命名表头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result.columns = ['R','F','M'] + ['各类别人数'] 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  <a:p>
              <a:pPr indent="228600" algn="just">
                <a:lnSpc>
                  <a:spcPct val="107000"/>
                </a:lnSpc>
                <a:buClrTx/>
                <a:buSzTx/>
                <a:buNone/>
              </a:pPr>
              <a:r>
                <a:rPr sz="2000" kern="10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  <a:sym typeface="+mn-ea"/>
                </a:rPr>
                <a:t>result</a:t>
              </a:r>
              <a:endParaRPr sz="2000" kern="10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  <a:sym typeface="+mn-ea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061825" y="1413104"/>
              <a:ext cx="2264266" cy="35946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3</a:t>
              </a:r>
              <a:r>
                <a:rPr lang="zh-CN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提取整合结果</a:t>
              </a:r>
              <a:endParaRPr sz="24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24097" y="405382"/>
            <a:ext cx="11059640" cy="3208194"/>
            <a:chOff x="2061824" y="1318207"/>
            <a:chExt cx="7922714" cy="2762791"/>
          </a:xfrm>
        </p:grpSpPr>
        <p:sp>
          <p:nvSpPr>
            <p:cNvPr id="7" name="文本框 6"/>
            <p:cNvSpPr txBox="1"/>
            <p:nvPr/>
          </p:nvSpPr>
          <p:spPr>
            <a:xfrm>
              <a:off x="2061824" y="1318207"/>
              <a:ext cx="2860350" cy="39646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4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）将类别与客户数据对应</a:t>
              </a:r>
              <a:endParaRPr lang="zh-CN" altLang="en-US" sz="24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2061824" y="2019407"/>
              <a:ext cx="7922714" cy="20615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</a:pPr>
              <a:r>
                <a:rPr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#连接labels_与z_cdata</a:t>
              </a:r>
              <a:endParaRPr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KM_data = pd.concat([z_cdata, pd.Series(kmodel.labels_, index = z_cdata.index)], axis = 1)</a:t>
              </a:r>
              <a:endParaRPr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data1 = pd.concat([data, pd.Series(kmodel.labels_, index = data.index)], axis = 1)</a:t>
              </a:r>
              <a:endParaRPr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#重命名列名</a:t>
              </a:r>
              <a:endParaRPr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data1.columns = list(data.columns) + ['类别']</a:t>
              </a:r>
              <a:endParaRPr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KM_data.columns = ['R','F','M'] + ['类别']</a:t>
              </a:r>
              <a:endParaRPr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10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KM_data.head()</a:t>
              </a:r>
              <a:endParaRPr sz="2000" kern="10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24564" y="477379"/>
            <a:ext cx="10943189" cy="1123544"/>
            <a:chOff x="2042096" y="1318207"/>
            <a:chExt cx="7922714" cy="957203"/>
          </a:xfrm>
        </p:grpSpPr>
        <p:sp>
          <p:nvSpPr>
            <p:cNvPr id="7" name="文本框 6"/>
            <p:cNvSpPr txBox="1"/>
            <p:nvPr/>
          </p:nvSpPr>
          <p:spPr>
            <a:xfrm>
              <a:off x="2061825" y="1318207"/>
              <a:ext cx="2670118" cy="39221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5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聚类结果统计柱状图</a:t>
              </a:r>
              <a:endParaRPr sz="24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2042096" y="1917276"/>
              <a:ext cx="7922714" cy="3581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</a:pPr>
              <a:r>
                <a:rPr sz="2000" kern="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根据聚类中心坐标绘制柱状图，图像如下所示。</a:t>
              </a:r>
              <a:endParaRPr sz="20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  <p:pic>
        <p:nvPicPr>
          <p:cNvPr id="3" name="图片 2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140" y="1683385"/>
            <a:ext cx="7665720" cy="4721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295791" y="2924903"/>
            <a:ext cx="323405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-122"/>
                <a:ea typeface="微软雅黑" charset="-122"/>
              </a:rPr>
              <a:t>数据预处理</a:t>
            </a:r>
            <a:endParaRPr lang="zh-CN" altLang="en-US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04201" y="2955378"/>
            <a:ext cx="102870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 b="1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  <a:latin typeface="微软雅黑" charset="-122"/>
                <a:ea typeface="微软雅黑" charset="-122"/>
              </a:rPr>
              <a:t>9.1</a:t>
            </a:r>
            <a:endParaRPr lang="en-US" altLang="zh-CN" sz="4400" b="1" dirty="0" smtClean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24564" y="477379"/>
            <a:ext cx="10722610" cy="4412615"/>
            <a:chOff x="2042096" y="1318207"/>
            <a:chExt cx="7763018" cy="3759328"/>
          </a:xfrm>
        </p:grpSpPr>
        <p:sp>
          <p:nvSpPr>
            <p:cNvPr id="7" name="文本框 6"/>
            <p:cNvSpPr txBox="1"/>
            <p:nvPr/>
          </p:nvSpPr>
          <p:spPr>
            <a:xfrm>
              <a:off x="2061825" y="1318207"/>
              <a:ext cx="2670118" cy="39221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5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sz="24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聚类结果统计柱状图</a:t>
              </a:r>
              <a:endParaRPr sz="24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2042096" y="1917081"/>
              <a:ext cx="7763018" cy="31604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>
                <a:lnSpc>
                  <a:spcPct val="107000"/>
                </a:lnSpc>
              </a:pPr>
              <a:r>
                <a:rPr sz="2000" kern="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根据前面所绘柱状图以及上小节保存的两个类别-客户信息对应数据可以得出以下结论：</a:t>
              </a:r>
              <a:endParaRPr sz="20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endParaRPr sz="20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①第0类：R、F、M都为正值，且都在0到2之间，其中消费频率F超过了1，算是比较高的值，该类可归为为高价值客户，需要长期保持。</a:t>
              </a:r>
              <a:endParaRPr sz="20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②第1类：R为正值，F、M都为负值，但负的不多，且R为正值表示最近有过消费，结合类别-客户信息对应数据的观察，这类用户可归一般价值的客户，需要继续争取。</a:t>
              </a:r>
              <a:endParaRPr sz="20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③第2类：R、F、M都为正值，且F与M的值十分的高，在短短近两个月内有如此高的消费数值且人数稀少，可将该类归为特殊价值用户，需要重点联系。</a:t>
              </a:r>
              <a:endParaRPr sz="20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r>
                <a:rPr sz="2000" kern="0" dirty="0">
                  <a:solidFill>
                    <a:srgbClr val="00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④第3类：R、F、M都为负值，负值也很明显，属于正在流失客户，为低价值客户。当然这类群体也要再尝试争取，但投入的力度要远小于第一类。</a:t>
              </a:r>
              <a:endParaRPr sz="20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  <a:p>
              <a:pPr indent="228600" algn="just">
                <a:lnSpc>
                  <a:spcPct val="107000"/>
                </a:lnSpc>
              </a:pPr>
              <a:endParaRPr sz="20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009015" y="549275"/>
            <a:ext cx="32454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1</a:t>
            </a:r>
            <a:r>
              <a:rPr lang="zh-CN" altLang="zh-CN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）</a:t>
            </a:r>
            <a:r>
              <a:rPr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RFM分析模型</a:t>
            </a:r>
            <a:endParaRPr sz="2800" dirty="0">
              <a:solidFill>
                <a:srgbClr val="FF0000"/>
              </a:solidFill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3" name="TextBox 17"/>
          <p:cNvSpPr txBox="1"/>
          <p:nvPr/>
        </p:nvSpPr>
        <p:spPr>
          <a:xfrm>
            <a:off x="912542" y="1370926"/>
            <a:ext cx="10583216" cy="3646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 algn="just">
              <a:lnSpc>
                <a:spcPct val="107000"/>
              </a:lnSpc>
            </a:pPr>
            <a:r>
              <a:rPr sz="2400" kern="1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RFM模型是衡量客户价值和客户创利能力的重要工具和手段。该模型通过客户活跃程度和交易金额的贡献，进行客户价值细分。RFM模型主要根据以下三个指标来分析客户价值：</a:t>
            </a:r>
            <a:endParaRPr sz="2400" kern="1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  <a:p>
            <a:pPr indent="266700" algn="just">
              <a:lnSpc>
                <a:spcPct val="107000"/>
              </a:lnSpc>
            </a:pPr>
            <a:r>
              <a:rPr sz="2400" kern="1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①R（Recency）：最近一次交易时间间隔。基于最近一次交易日期计算的一个值，距离当前日期越近，价值越高。</a:t>
            </a:r>
            <a:endParaRPr sz="2400" kern="1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  <a:p>
            <a:pPr indent="266700" algn="just">
              <a:lnSpc>
                <a:spcPct val="107000"/>
              </a:lnSpc>
            </a:pPr>
            <a:r>
              <a:rPr sz="2400" kern="1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②F（Frequency）：客户在最近一段时间内交易次数。基于交易频率计算的一个值，交易频率越高，价值越高。</a:t>
            </a:r>
            <a:endParaRPr sz="2400" kern="1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  <a:p>
            <a:pPr indent="266700" algn="just">
              <a:lnSpc>
                <a:spcPct val="107000"/>
              </a:lnSpc>
            </a:pPr>
            <a:r>
              <a:rPr sz="2400" kern="1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③M（Monetary）：客户最近一段时间内交易金额。基于交易金额计算的一个值，交易金额越高，价值越高。</a:t>
            </a:r>
            <a:endParaRPr sz="2400" kern="1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12542" y="477378"/>
            <a:ext cx="10572115" cy="1069975"/>
            <a:chOff x="2061824" y="1318206"/>
            <a:chExt cx="9088311" cy="913122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816223"/>
              <a:ext cx="9088311" cy="41510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66700" algn="just">
                <a:lnSpc>
                  <a:spcPct val="107000"/>
                </a:lnSpc>
              </a:pPr>
              <a:r>
                <a:rPr lang="zh-CN" altLang="en-US" sz="24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使用学习通上上传的数据集</a:t>
              </a:r>
              <a:r>
                <a:rPr lang="en-US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"RFM</a:t>
              </a:r>
              <a:r>
                <a:rPr lang="zh-CN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聚类分析</a:t>
              </a:r>
              <a:r>
                <a:rPr lang="en-US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.xlsx"</a:t>
              </a:r>
              <a:r>
                <a:rPr lang="en-US" altLang="zh-CN" sz="24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(</a:t>
              </a:r>
              <a:r>
                <a:rPr lang="zh-CN" altLang="en-US" sz="24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文件类型为</a:t>
              </a:r>
              <a:r>
                <a:rPr lang="en-US" altLang="zh-CN" sz="24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xlsx</a:t>
              </a:r>
              <a:r>
                <a:rPr lang="zh-CN" altLang="en-US" sz="24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）</a:t>
              </a:r>
              <a:endParaRPr lang="en-US" altLang="zh-CN" sz="24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5" y="1318206"/>
              <a:ext cx="2144206" cy="44545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（2）数据准备</a:t>
              </a:r>
              <a:endParaRPr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912542" y="2054718"/>
            <a:ext cx="10572115" cy="3260090"/>
            <a:chOff x="2061824" y="1318206"/>
            <a:chExt cx="9088311" cy="2782177"/>
          </a:xfrm>
        </p:grpSpPr>
        <p:sp>
          <p:nvSpPr>
            <p:cNvPr id="5" name="TextBox 17"/>
            <p:cNvSpPr txBox="1"/>
            <p:nvPr/>
          </p:nvSpPr>
          <p:spPr>
            <a:xfrm>
              <a:off x="2061824" y="1816223"/>
              <a:ext cx="9088311" cy="2284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import pandas as pd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import 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matplotlib.pyplot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 as 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plt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from 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sklearn.cluster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 import 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Kmeans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 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导入数据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datafile = "RFM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聚类分析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.xlsx"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 = 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pd.read_excel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(datafile)</a:t>
              </a:r>
              <a:endParaRPr lang="en-US" altLang="zh-CN" sz="24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061825" y="1318206"/>
              <a:ext cx="2144206" cy="44545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pPr algn="l"/>
              <a:r>
                <a:rPr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3</a:t>
              </a:r>
              <a:r>
                <a:rPr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）读入数据</a:t>
              </a:r>
              <a:endParaRPr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12542" y="477378"/>
            <a:ext cx="9216217" cy="1859866"/>
            <a:chOff x="2061824" y="1318206"/>
            <a:chExt cx="7922714" cy="1587219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816181"/>
              <a:ext cx="7922714" cy="108924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66700" algn="just">
                <a:lnSpc>
                  <a:spcPct val="107000"/>
                </a:lnSpc>
              </a:pPr>
              <a:r>
                <a:rPr lang="zh-CN" altLang="en-US" sz="24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【问题1】编写代码查看前五行数据</a:t>
              </a:r>
              <a:endParaRPr lang="zh-CN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66700" algn="just">
                <a:lnSpc>
                  <a:spcPct val="107000"/>
                </a:lnSpc>
              </a:pPr>
              <a:r>
                <a:rPr lang="zh-CN" altLang="en-US" sz="24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【问题2】编写代码查看数据大小</a:t>
              </a:r>
              <a:endParaRPr lang="zh-CN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  <a:p>
              <a:pPr indent="266700" algn="just">
                <a:lnSpc>
                  <a:spcPct val="107000"/>
                </a:lnSpc>
              </a:pPr>
              <a:r>
                <a:rPr lang="zh-CN" altLang="en-US" sz="24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【问题3】编写代码查看基本统计信息，如：mean，std等</a:t>
              </a:r>
              <a:endParaRPr lang="zh-CN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5" y="1318206"/>
              <a:ext cx="2144206" cy="44545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4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数据探索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4537" y="693362"/>
            <a:ext cx="9935264" cy="1740961"/>
            <a:chOff x="2061824" y="1289121"/>
            <a:chExt cx="7922714" cy="1294936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966739"/>
              <a:ext cx="7922714" cy="61731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统计有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0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值的数据列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(data == 0).any()</a:t>
              </a:r>
              <a:endParaRPr lang="en-US" altLang="zh-CN" sz="24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5" y="1289121"/>
              <a:ext cx="3123292" cy="388244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5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检测和过滤异常值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157605" y="2823845"/>
            <a:ext cx="6888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  <a:sym typeface="+mn-ea"/>
              </a:rPr>
              <a:t>【问题4】编写代码查看每个数据列含有0的个数。</a:t>
            </a:r>
            <a:endParaRPr lang="zh-CN" altLang="en-US" sz="2400" kern="0" dirty="0">
              <a:solidFill>
                <a:srgbClr val="000000"/>
              </a:solidFill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4537" y="693362"/>
            <a:ext cx="9935264" cy="4747050"/>
            <a:chOff x="2061824" y="1289121"/>
            <a:chExt cx="7922714" cy="3530881"/>
          </a:xfrm>
        </p:grpSpPr>
        <p:sp>
          <p:nvSpPr>
            <p:cNvPr id="2" name="TextBox 17"/>
            <p:cNvSpPr txBox="1"/>
            <p:nvPr/>
          </p:nvSpPr>
          <p:spPr>
            <a:xfrm>
              <a:off x="2061824" y="1966739"/>
              <a:ext cx="7922714" cy="28532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统计每一列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0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值数据的个数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遍历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的每一列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for col in </a:t>
              </a:r>
              <a:r>
                <a:rPr lang="en-US" altLang="zh-CN" sz="2400" kern="100" dirty="0" err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data.columns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: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  <a:sym typeface="+mn-ea"/>
                </a:rPr>
                <a:t>    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#count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从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0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开始累加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    count = 0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  <a:sym typeface="+mn-ea"/>
                </a:rPr>
                <a:t>    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如果值为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0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，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count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累加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    count = [count + 1 for x in data[col] if x == 0]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28600" algn="just"/>
              <a:r>
                <a:rPr lang="en-US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  <a:sym typeface="+mn-ea"/>
                </a:rPr>
                <a:t>    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#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输出该列的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0</a:t>
              </a:r>
              <a:r>
                <a:rPr lang="zh-CN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Courier New" panose="02070309020205020404" pitchFamily="49" charset="0"/>
                  <a:sym typeface="+mn-ea"/>
                </a:rPr>
                <a:t>值个数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66700" algn="just">
                <a:lnSpc>
                  <a:spcPct val="107000"/>
                </a:lnSpc>
              </a:pPr>
              <a:r>
                <a:rPr lang="en-US" altLang="zh-CN" sz="2400" kern="100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  <a:sym typeface="+mn-ea"/>
                </a:rPr>
                <a:t>    </a:t>
              </a:r>
              <a:r>
                <a:rPr lang="en-US" altLang="zh-CN" sz="2400" kern="1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宋体" pitchFamily="2" charset="-122"/>
                  <a:cs typeface="Times New Roman" panose="02020603050405020304" pitchFamily="18" charset="0"/>
                  <a:sym typeface="+mn-ea"/>
                </a:rPr>
                <a:t>print(col+' '+str(sum(count)))</a:t>
              </a:r>
              <a:endParaRPr lang="zh-CN" altLang="zh-CN" sz="2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indent="266700" algn="just">
                <a:lnSpc>
                  <a:spcPct val="107000"/>
                </a:lnSpc>
              </a:pPr>
              <a:endParaRPr lang="en-US" altLang="zh-CN" sz="2400" kern="0" dirty="0">
                <a:solidFill>
                  <a:srgbClr val="00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61825" y="1289121"/>
              <a:ext cx="3123292" cy="388244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（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5</a:t>
              </a:r>
              <a:r>
                <a:rPr lang="zh-CN" altLang="zh-CN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）</a:t>
              </a:r>
              <a:r>
                <a:rPr lang="zh-CN" altLang="en-US" sz="2800" dirty="0">
                  <a:solidFill>
                    <a:srgbClr val="FF0000"/>
                  </a:solidFill>
                  <a:latin typeface="Times New Roman Regular" panose="02020603050405020304" charset="0"/>
                  <a:ea typeface="宋体" charset="0"/>
                  <a:cs typeface="Times New Roman Regular" panose="02020603050405020304" charset="0"/>
                </a:rPr>
                <a:t>检测和过滤异常值</a:t>
              </a:r>
              <a:endParaRPr lang="zh-CN" altLang="en-US" sz="2800" dirty="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ud0ofpxa">
      <a:majorFont>
        <a:latin typeface="字魂105号-简雅黑"/>
        <a:ea typeface="字魂105号-简雅黑"/>
        <a:cs typeface=""/>
      </a:majorFont>
      <a:minorFont>
        <a:latin typeface="字魂105号-简雅黑"/>
        <a:ea typeface="字魂105号-简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charset="-122"/>
            <a:ea typeface="微软雅黑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6025</Words>
  <Application>WPS 演示</Application>
  <PresentationFormat>宽屏</PresentationFormat>
  <Paragraphs>346</Paragraphs>
  <Slides>40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63" baseType="lpstr">
      <vt:lpstr>Arial</vt:lpstr>
      <vt:lpstr>宋体</vt:lpstr>
      <vt:lpstr>Wingdings</vt:lpstr>
      <vt:lpstr>微软雅黑</vt:lpstr>
      <vt:lpstr>汉仪旗黑</vt:lpstr>
      <vt:lpstr>汉仪书宋二KW</vt:lpstr>
      <vt:lpstr>思源黑体 CN Bold</vt:lpstr>
      <vt:lpstr>汉仪中黑KW</vt:lpstr>
      <vt:lpstr>思源黑体 CN Medium</vt:lpstr>
      <vt:lpstr>仿宋</vt:lpstr>
      <vt:lpstr>方正仿宋_GBK</vt:lpstr>
      <vt:lpstr>Times New Roman Regular</vt:lpstr>
      <vt:lpstr>宋体</vt:lpstr>
      <vt:lpstr>Times New Roman</vt:lpstr>
      <vt:lpstr>Courier New</vt:lpstr>
      <vt:lpstr>等线</vt:lpstr>
      <vt:lpstr>字魂105号-简雅黑</vt:lpstr>
      <vt:lpstr>Arial Unicode MS</vt:lpstr>
      <vt:lpstr>汉仪中等线KW</vt:lpstr>
      <vt:lpstr>Calibri</vt:lpstr>
      <vt:lpstr>Helvetica Neue</vt:lpstr>
      <vt:lpstr>苹方-简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芥子</cp:lastModifiedBy>
  <cp:revision>13</cp:revision>
  <dcterms:created xsi:type="dcterms:W3CDTF">2023-04-04T16:49:49Z</dcterms:created>
  <dcterms:modified xsi:type="dcterms:W3CDTF">2023-04-04T16:49:49Z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2052-5.2.1.7798</vt:lpwstr>
  </property>
  <property fmtid="{D5CDD505-2E9C-101B-9397-08002B2CF9AE}" pid="3" name="ICV">
    <vt:lpwstr>870167519ACF4B8964F22A647D28C694_41</vt:lpwstr>
  </property>
</Properties>
</file>